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2" r:id="rId5"/>
    <p:sldId id="263" r:id="rId6"/>
  </p:sldIdLst>
  <p:sldSz cx="6858000" cy="9144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939"/>
    <a:srgbClr val="FF6600"/>
    <a:srgbClr val="D51B1B"/>
    <a:srgbClr val="C50722"/>
    <a:srgbClr val="CC0000"/>
    <a:srgbClr val="D02063"/>
    <a:srgbClr val="C82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950D5-B4FD-485C-871A-4D45057545FD}" v="21" dt="2024-01-02T12:50:43.1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46" d="100"/>
          <a:sy n="46" d="100"/>
        </p:scale>
        <p:origin x="2528" y="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099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255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90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156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72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12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32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37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373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45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E5FDD-E585-4D9E-A42C-B8C10EF020DF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4D70-512B-4C53-A568-62F6EA6360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90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383177" y="0"/>
            <a:ext cx="6130833" cy="8946818"/>
            <a:chOff x="383177" y="0"/>
            <a:chExt cx="6130833" cy="8946818"/>
          </a:xfrm>
        </p:grpSpPr>
        <p:grpSp>
          <p:nvGrpSpPr>
            <p:cNvPr id="3" name="Grupo 2"/>
            <p:cNvGrpSpPr/>
            <p:nvPr/>
          </p:nvGrpSpPr>
          <p:grpSpPr>
            <a:xfrm>
              <a:off x="383177" y="539931"/>
              <a:ext cx="6130833" cy="8406887"/>
              <a:chOff x="383177" y="539931"/>
              <a:chExt cx="6130833" cy="8406887"/>
            </a:xfrm>
          </p:grpSpPr>
          <p:sp>
            <p:nvSpPr>
              <p:cNvPr id="12" name="Rectángulo redondeado 11"/>
              <p:cNvSpPr/>
              <p:nvPr/>
            </p:nvSpPr>
            <p:spPr>
              <a:xfrm>
                <a:off x="383177" y="539931"/>
                <a:ext cx="6130833" cy="7968343"/>
              </a:xfrm>
              <a:prstGeom prst="roundRect">
                <a:avLst>
                  <a:gd name="adj" fmla="val 9932"/>
                </a:avLst>
              </a:prstGeom>
              <a:noFill/>
              <a:ln w="635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1" name="Rectángulo 10"/>
              <p:cNvSpPr/>
              <p:nvPr/>
            </p:nvSpPr>
            <p:spPr>
              <a:xfrm>
                <a:off x="601580" y="8669819"/>
                <a:ext cx="56574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ES_tradnl" sz="1200" dirty="0">
                    <a:effectLst/>
                    <a:latin typeface="Tw Cen MT Condensed" panose="020B0606020104020203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</a:t>
                </a:r>
              </a:p>
            </p:txBody>
          </p:sp>
          <p:grpSp>
            <p:nvGrpSpPr>
              <p:cNvPr id="28" name="Grupo 27"/>
              <p:cNvGrpSpPr/>
              <p:nvPr/>
            </p:nvGrpSpPr>
            <p:grpSpPr>
              <a:xfrm>
                <a:off x="2405063" y="8193200"/>
                <a:ext cx="2085976" cy="500087"/>
                <a:chOff x="2405063" y="8193200"/>
                <a:chExt cx="2085976" cy="500087"/>
              </a:xfrm>
            </p:grpSpPr>
            <p:sp>
              <p:nvSpPr>
                <p:cNvPr id="29" name="Rectángulo 28"/>
                <p:cNvSpPr/>
                <p:nvPr/>
              </p:nvSpPr>
              <p:spPr>
                <a:xfrm>
                  <a:off x="2405063" y="8462963"/>
                  <a:ext cx="2085976" cy="8179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L"/>
                </a:p>
              </p:txBody>
            </p:sp>
            <p:pic>
              <p:nvPicPr>
                <p:cNvPr id="30" name="Picture 2" descr="https://upload.wikimedia.org/wikipedia/commons/thumb/a/aa/Logo_DuocUC.svg/2000px-Logo_DuocUC.svg.pn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29011" y="8193200"/>
                  <a:ext cx="2032875" cy="5000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</p:pic>
          </p:grpSp>
          <p:sp>
            <p:nvSpPr>
              <p:cNvPr id="2" name="Rectángulo 1"/>
              <p:cNvSpPr/>
              <p:nvPr/>
            </p:nvSpPr>
            <p:spPr>
              <a:xfrm>
                <a:off x="647634" y="1728460"/>
                <a:ext cx="5654232" cy="6401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s-ES_tradnl" sz="1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QUÉ ES EL PAEDIS</a:t>
                </a:r>
              </a:p>
              <a:p>
                <a:pPr algn="just">
                  <a:spcAft>
                    <a:spcPts val="0"/>
                  </a:spcAft>
                </a:pPr>
                <a:endParaRPr lang="es-ES_tradn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es-ES_tradn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Es un </a:t>
                </a: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programa que se orienta al acompañamiento de Estudiantes con Discapacidad (</a:t>
                </a:r>
                <a:r>
                  <a:rPr lang="es-CL" sz="1000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EsD</a:t>
                </a: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) de </a:t>
                </a:r>
                <a:r>
                  <a:rPr lang="es-CL" sz="1000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Duoc</a:t>
                </a: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UC, cualquiera sea el grado o condición de salud sensorial, física, intelectual, psíquica u otras  y que en la interacción con el contexto requieran de apoyos o ajustes para acceder y/o participar en las distintas instancias de aprendizaje.</a:t>
                </a:r>
              </a:p>
              <a:p>
                <a:pPr algn="just">
                  <a:spcAft>
                    <a:spcPts val="0"/>
                  </a:spcAft>
                </a:pP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es-CL" sz="1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CUALES SON LOS OBJETIVOS DEL PROGRAMA </a:t>
                </a:r>
              </a:p>
              <a:p>
                <a:pPr algn="just">
                  <a:spcAft>
                    <a:spcPts val="0"/>
                  </a:spcAft>
                </a:pP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171450" indent="-171450" algn="just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Favorecer la inclusión y la participación en igualdad de condiciones, asegurando la accesibilidad y participación en los distintos espacios de la vida estudiantil.</a:t>
                </a:r>
              </a:p>
              <a:p>
                <a:pPr marL="171450" indent="-171450" algn="just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Levantar necesidades de apoyo y ajustes requeridos.</a:t>
                </a:r>
              </a:p>
              <a:p>
                <a:pPr marL="171450" indent="-171450" algn="just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Brindar un acompañamiento a nuestros estudiantes con discapacidad. </a:t>
                </a:r>
              </a:p>
              <a:p>
                <a:pPr marL="171450" indent="-171450" algn="just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Orientación RND. </a:t>
                </a:r>
              </a:p>
              <a:p>
                <a:pPr marL="171450" indent="-171450" algn="just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Apoyar la postulación a fondos SENADIS.</a:t>
                </a: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r>
                  <a:rPr lang="es-CL" sz="10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 QUÉ PUEDO ACCEDER AL FORMAR PARTE DEL PAEDIS 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Financiamiento o cofinanciamiento de Servicios de Apoyo para la accesibilidad (ILSCH, </a:t>
                </a:r>
                <a:r>
                  <a:rPr lang="es-CL" sz="1000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Transvoz</a:t>
                </a: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, Software, Tomador de Apuntes, entre otros).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Tutorías Pares que te permitirán adaptarte con mayor facilidad a la educación superior, generando instancias de vinculación con los servicios de tu sede y apoyándote en el fortalecimiento de tus hábitos y técnicas de estudio.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Levantar necesidades de adecuaciones en los materiales de estudio y métodos de enseñanza para comunicar a docentes involucrados en el proceso educativo. 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Gestionar apoyo para accesibilidad en actividades </a:t>
                </a:r>
                <a:r>
                  <a:rPr lang="es-CL" sz="1000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</a:t>
                </a: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curriculares y extra curriculares. 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endParaRPr lang="es-ES_tradnl" sz="1000" b="1" dirty="0">
                  <a:solidFill>
                    <a:schemeClr val="tx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endParaRPr lang="es-ES_tradnl" sz="1000" b="1" dirty="0">
                  <a:solidFill>
                    <a:schemeClr val="tx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s-ES_tradnl" sz="1000" b="1" dirty="0">
                    <a:solidFill>
                      <a:schemeClr val="tx2">
                        <a:lumMod val="7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¡TE ACOMPAÑAMOS EN ESTE DESAFÍO!</a:t>
                </a:r>
              </a:p>
              <a:p>
                <a:pPr algn="ctr">
                  <a:spcAft>
                    <a:spcPts val="0"/>
                  </a:spcAft>
                </a:pPr>
                <a:endParaRPr lang="es-ES_tradnl" sz="1000" b="1" dirty="0">
                  <a:solidFill>
                    <a:schemeClr val="tx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s-ES_tradnl" sz="1000" b="1" dirty="0">
                    <a:solidFill>
                      <a:schemeClr val="tx2">
                        <a:lumMod val="7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¡CUENTA CON NOSOTROS!</a:t>
                </a:r>
                <a:endParaRPr lang="es-CL" sz="1000" b="1" dirty="0">
                  <a:solidFill>
                    <a:schemeClr val="tx2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7488" y="0"/>
              <a:ext cx="2082242" cy="1609005"/>
            </a:xfrm>
            <a:prstGeom prst="rect">
              <a:avLst/>
            </a:prstGeom>
          </p:spPr>
        </p:pic>
      </p:grp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317" y="6242140"/>
            <a:ext cx="3204583" cy="93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1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83177" y="0"/>
            <a:ext cx="6130833" cy="8946818"/>
            <a:chOff x="383177" y="0"/>
            <a:chExt cx="6130833" cy="8946818"/>
          </a:xfrm>
        </p:grpSpPr>
        <p:grpSp>
          <p:nvGrpSpPr>
            <p:cNvPr id="5" name="Grupo 4"/>
            <p:cNvGrpSpPr/>
            <p:nvPr/>
          </p:nvGrpSpPr>
          <p:grpSpPr>
            <a:xfrm>
              <a:off x="383177" y="539931"/>
              <a:ext cx="6130833" cy="8406887"/>
              <a:chOff x="383177" y="539931"/>
              <a:chExt cx="6130833" cy="8406887"/>
            </a:xfrm>
          </p:grpSpPr>
          <p:sp>
            <p:nvSpPr>
              <p:cNvPr id="12" name="Rectángulo redondeado 11"/>
              <p:cNvSpPr/>
              <p:nvPr/>
            </p:nvSpPr>
            <p:spPr>
              <a:xfrm>
                <a:off x="383177" y="539931"/>
                <a:ext cx="6130833" cy="7968343"/>
              </a:xfrm>
              <a:prstGeom prst="roundRect">
                <a:avLst>
                  <a:gd name="adj" fmla="val 9932"/>
                </a:avLst>
              </a:prstGeom>
              <a:noFill/>
              <a:ln w="635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1" name="Rectángulo 10"/>
              <p:cNvSpPr/>
              <p:nvPr/>
            </p:nvSpPr>
            <p:spPr>
              <a:xfrm>
                <a:off x="601580" y="8669819"/>
                <a:ext cx="56574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ES_tradnl" sz="1200" dirty="0">
                    <a:effectLst/>
                    <a:latin typeface="Tw Cen MT Condensed" panose="020B0606020104020203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932620" y="1585884"/>
                <a:ext cx="299534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ES_tradnl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COMPROMISO</a:t>
                </a:r>
                <a:endParaRPr lang="es-ES_tradnl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grpSp>
            <p:nvGrpSpPr>
              <p:cNvPr id="28" name="Grupo 27"/>
              <p:cNvGrpSpPr/>
              <p:nvPr/>
            </p:nvGrpSpPr>
            <p:grpSpPr>
              <a:xfrm>
                <a:off x="2405063" y="8193200"/>
                <a:ext cx="2085976" cy="500087"/>
                <a:chOff x="2405063" y="8193200"/>
                <a:chExt cx="2085976" cy="500087"/>
              </a:xfrm>
            </p:grpSpPr>
            <p:sp>
              <p:nvSpPr>
                <p:cNvPr id="29" name="Rectángulo 28"/>
                <p:cNvSpPr/>
                <p:nvPr/>
              </p:nvSpPr>
              <p:spPr>
                <a:xfrm>
                  <a:off x="2405063" y="8462963"/>
                  <a:ext cx="2085976" cy="8179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L"/>
                </a:p>
              </p:txBody>
            </p:sp>
            <p:pic>
              <p:nvPicPr>
                <p:cNvPr id="30" name="Picture 2" descr="https://upload.wikimedia.org/wikipedia/commons/thumb/a/aa/Logo_DuocUC.svg/2000px-Logo_DuocUC.svg.pn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29011" y="8193200"/>
                  <a:ext cx="2032875" cy="5000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</p:pic>
          </p:grpSp>
          <p:sp>
            <p:nvSpPr>
              <p:cNvPr id="2" name="Rectángulo 1"/>
              <p:cNvSpPr/>
              <p:nvPr/>
            </p:nvSpPr>
            <p:spPr>
              <a:xfrm>
                <a:off x="730851" y="1964474"/>
                <a:ext cx="5654232" cy="5016758"/>
              </a:xfrm>
              <a:prstGeom prst="rect">
                <a:avLst/>
              </a:prstGeom>
            </p:spPr>
            <p:txBody>
              <a:bodyPr wrap="square" lIns="91440" tIns="45720" rIns="91440" bIns="45720" anchor="t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ES_tradnl" sz="1000" dirty="0">
                    <a:latin typeface="Verdana"/>
                    <a:ea typeface="Verdana"/>
                    <a:cs typeface="Verdana" panose="020B0604030504040204" pitchFamily="34" charset="0"/>
                  </a:rPr>
                  <a:t>Yo, __________________________________________________________, cédula de identidad nacional número ______________________________, alumno regular de la carrera de _____________________________________, de la sede ____________________________ de Duoc UC, declaro conocer los servicios de accesibilidad y apoyos que otorga Duoc UC en el marco del Programa de Acompañamiento para Estudiantes con Discapacidad, PAEDIS.</a:t>
                </a:r>
              </a:p>
              <a:p>
                <a:pPr algn="just">
                  <a:lnSpc>
                    <a:spcPct val="150000"/>
                  </a:lnSpc>
                </a:pPr>
                <a:endParaRPr lang="es-ES_tradnl" sz="1000" dirty="0">
                  <a:latin typeface="Verdana"/>
                  <a:ea typeface="Verdana"/>
                  <a:cs typeface="Verdan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ES_tradn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Acepto: </a:t>
                </a:r>
              </a:p>
              <a:p>
                <a:pPr algn="just">
                  <a:lnSpc>
                    <a:spcPct val="150000"/>
                  </a:lnSpc>
                </a:pPr>
                <a:endParaRPr lang="es-ES_tradn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□ Comunicar a los docentes mis necesidades educativas especiales, los ajustes y apoyos que requiero.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□ Recibir información del PAEDIS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□ Ser convocado en encuentros de inclusión de </a:t>
                </a:r>
                <a:r>
                  <a:rPr lang="es-CL" sz="1000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EeSD</a:t>
                </a: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C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□ Permitir el contacto con mi sostenedor </a:t>
                </a:r>
              </a:p>
              <a:p>
                <a:pPr algn="just">
                  <a:lnSpc>
                    <a:spcPct val="150000"/>
                  </a:lnSpc>
                </a:pP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ES_tradn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Me comprometo a tomar conocimiento de los términos y condiciones de uso de cada uno de los servicios de accesibilidad.</a:t>
                </a:r>
              </a:p>
              <a:p>
                <a:pPr algn="just">
                  <a:lnSpc>
                    <a:spcPct val="150000"/>
                  </a:lnSpc>
                </a:pPr>
                <a:endParaRPr lang="es-ES_tradn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s-ES_tradn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r>
                  <a:rPr lang="es-ES_tradnl" sz="1000" dirty="0">
                    <a:latin typeface="Verdana"/>
                    <a:ea typeface="Verdana"/>
                    <a:cs typeface="Verdana" panose="020B0604030504040204" pitchFamily="34" charset="0"/>
                  </a:rPr>
                  <a:t> Sede, fecha ____________________</a:t>
                </a:r>
                <a:endParaRPr lang="es-CL" sz="1000" dirty="0">
                  <a:latin typeface="Verdana"/>
                  <a:ea typeface="Verdana"/>
                  <a:cs typeface="Verdana" panose="020B0604030504040204" pitchFamily="34" charset="0"/>
                </a:endParaRPr>
              </a:p>
            </p:txBody>
          </p:sp>
          <p:sp>
            <p:nvSpPr>
              <p:cNvPr id="13" name="Rectángulo 12"/>
              <p:cNvSpPr/>
              <p:nvPr/>
            </p:nvSpPr>
            <p:spPr>
              <a:xfrm>
                <a:off x="1624109" y="7282636"/>
                <a:ext cx="3429000" cy="47705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s-ES_tradn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 __________________________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s-ES_tradnl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Nombre y firma del alumno</a:t>
                </a:r>
                <a:endParaRPr lang="es-CL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7488" y="0"/>
              <a:ext cx="2082242" cy="1609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465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ca43f65-160d-4f48-ac67-0775a17082ea" xsi:nil="true"/>
    <lcf76f155ced4ddcb4097134ff3c332f xmlns="d92270aa-f5ad-4b3f-ad7c-d5f6c785528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9F2299CC17E094C9574A90680048426" ma:contentTypeVersion="14" ma:contentTypeDescription="Crear nuevo documento." ma:contentTypeScope="" ma:versionID="d3b8f286bdf3429fd6c295e443642ae6">
  <xsd:schema xmlns:xsd="http://www.w3.org/2001/XMLSchema" xmlns:xs="http://www.w3.org/2001/XMLSchema" xmlns:p="http://schemas.microsoft.com/office/2006/metadata/properties" xmlns:ns2="d92270aa-f5ad-4b3f-ad7c-d5f6c7855288" xmlns:ns3="fca43f65-160d-4f48-ac67-0775a17082ea" targetNamespace="http://schemas.microsoft.com/office/2006/metadata/properties" ma:root="true" ma:fieldsID="9006df81d52327d5fd0bc30892e31ea9" ns2:_="" ns3:_="">
    <xsd:import namespace="d92270aa-f5ad-4b3f-ad7c-d5f6c7855288"/>
    <xsd:import namespace="fca43f65-160d-4f48-ac67-0775a17082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270aa-f5ad-4b3f-ad7c-d5f6c78552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e2f773bf-f00b-42a6-8b07-050935be22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a43f65-160d-4f48-ac67-0775a17082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8b67b7-33e2-4927-b56b-cf5068484215}" ma:internalName="TaxCatchAll" ma:showField="CatchAllData" ma:web="fca43f65-160d-4f48-ac67-0775a17082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62560A-EEA7-443F-AF6C-E6C5C57AD13F}">
  <ds:schemaRefs>
    <ds:schemaRef ds:uri="http://schemas.microsoft.com/office/2006/metadata/properties"/>
    <ds:schemaRef ds:uri="http://schemas.microsoft.com/office/infopath/2007/PartnerControls"/>
    <ds:schemaRef ds:uri="6d98caa3-a04b-455f-855d-5e2ddb66d380"/>
    <ds:schemaRef ds:uri="6905cf87-5f10-4a79-bc6b-2bc870c10919"/>
    <ds:schemaRef ds:uri="fca43f65-160d-4f48-ac67-0775a17082ea"/>
    <ds:schemaRef ds:uri="d92270aa-f5ad-4b3f-ad7c-d5f6c7855288"/>
  </ds:schemaRefs>
</ds:datastoreItem>
</file>

<file path=customXml/itemProps2.xml><?xml version="1.0" encoding="utf-8"?>
<ds:datastoreItem xmlns:ds="http://schemas.openxmlformats.org/officeDocument/2006/customXml" ds:itemID="{37C1696D-39C1-4846-BAF1-34CEDA21F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2270aa-f5ad-4b3f-ad7c-d5f6c7855288"/>
    <ds:schemaRef ds:uri="fca43f65-160d-4f48-ac67-0775a17082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53C07C-74C8-4DD3-B7FD-3DE54C999F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17817</TotalTime>
  <Words>367</Words>
  <Application>Microsoft Office PowerPoint</Application>
  <PresentationFormat>Presentación en pantalla 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Bunster B.</dc:creator>
  <cp:lastModifiedBy>Alejandra Soto P.</cp:lastModifiedBy>
  <cp:revision>86</cp:revision>
  <cp:lastPrinted>2016-02-29T11:28:38Z</cp:lastPrinted>
  <dcterms:created xsi:type="dcterms:W3CDTF">2016-01-12T12:48:04Z</dcterms:created>
  <dcterms:modified xsi:type="dcterms:W3CDTF">2024-07-25T21:19:38Z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0x01010059F2299CC17E094C9574A90680048426</vt:lpwstr>
  </property>
  <property fmtid="{D5CDD505-2E9C-101B-9397-08002B2CF9AE}" pid="3" name="MediaServiceImageTags">
    <vt:lpwstr/>
  </property>
</Properties>
</file>