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</p:sldMasterIdLst>
  <p:sldIdLst>
    <p:sldId id="262" r:id="rId5"/>
    <p:sldId id="263" r:id="rId6"/>
  </p:sldIdLst>
  <p:sldSz cx="6858000" cy="9144000" type="screen4x3"/>
  <p:notesSz cx="7010400" cy="929640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71939"/>
    <a:srgbClr val="FF6600"/>
    <a:srgbClr val="D51B1B"/>
    <a:srgbClr val="C50722"/>
    <a:srgbClr val="CC0000"/>
    <a:srgbClr val="D02063"/>
    <a:srgbClr val="C8282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D5950D5-B4FD-485C-871A-4D45057545FD}" v="21" dt="2024-01-02T12:50:43.18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0" autoAdjust="0"/>
    <p:restoredTop sz="93447" autoAdjust="0"/>
  </p:normalViewPr>
  <p:slideViewPr>
    <p:cSldViewPr snapToGrid="0">
      <p:cViewPr varScale="1">
        <p:scale>
          <a:sx n="46" d="100"/>
          <a:sy n="46" d="100"/>
        </p:scale>
        <p:origin x="2528" y="56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7E5FDD-E585-4D9E-A42C-B8C10EF020DF}" type="datetimeFigureOut">
              <a:rPr lang="es-CL" smtClean="0"/>
              <a:t>25-07-2024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614D70-512B-4C53-A568-62F6EA6360E7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72569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7E5FDD-E585-4D9E-A42C-B8C10EF020DF}" type="datetimeFigureOut">
              <a:rPr lang="es-CL" smtClean="0"/>
              <a:t>25-07-2024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614D70-512B-4C53-A568-62F6EA6360E7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2209991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7E5FDD-E585-4D9E-A42C-B8C10EF020DF}" type="datetimeFigureOut">
              <a:rPr lang="es-CL" smtClean="0"/>
              <a:t>25-07-2024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614D70-512B-4C53-A568-62F6EA6360E7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8325576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7E5FDD-E585-4D9E-A42C-B8C10EF020DF}" type="datetimeFigureOut">
              <a:rPr lang="es-CL" smtClean="0"/>
              <a:t>25-07-2024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614D70-512B-4C53-A568-62F6EA6360E7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6449084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7E5FDD-E585-4D9E-A42C-B8C10EF020DF}" type="datetimeFigureOut">
              <a:rPr lang="es-CL" smtClean="0"/>
              <a:t>25-07-2024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614D70-512B-4C53-A568-62F6EA6360E7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2015602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7E5FDD-E585-4D9E-A42C-B8C10EF020DF}" type="datetimeFigureOut">
              <a:rPr lang="es-CL" smtClean="0"/>
              <a:t>25-07-2024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614D70-512B-4C53-A568-62F6EA6360E7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9497270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7E5FDD-E585-4D9E-A42C-B8C10EF020DF}" type="datetimeFigureOut">
              <a:rPr lang="es-CL" smtClean="0"/>
              <a:t>25-07-2024</a:t>
            </a:fld>
            <a:endParaRPr lang="es-C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614D70-512B-4C53-A568-62F6EA6360E7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2111268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7E5FDD-E585-4D9E-A42C-B8C10EF020DF}" type="datetimeFigureOut">
              <a:rPr lang="es-CL" smtClean="0"/>
              <a:t>25-07-2024</a:t>
            </a:fld>
            <a:endParaRPr lang="es-C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614D70-512B-4C53-A568-62F6EA6360E7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5373283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7E5FDD-E585-4D9E-A42C-B8C10EF020DF}" type="datetimeFigureOut">
              <a:rPr lang="es-CL" smtClean="0"/>
              <a:t>25-07-2024</a:t>
            </a:fld>
            <a:endParaRPr lang="es-C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614D70-512B-4C53-A568-62F6EA6360E7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5933712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7E5FDD-E585-4D9E-A42C-B8C10EF020DF}" type="datetimeFigureOut">
              <a:rPr lang="es-CL" smtClean="0"/>
              <a:t>25-07-2024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614D70-512B-4C53-A568-62F6EA6360E7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1437362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7E5FDD-E585-4D9E-A42C-B8C10EF020DF}" type="datetimeFigureOut">
              <a:rPr lang="es-CL" smtClean="0"/>
              <a:t>25-07-2024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614D70-512B-4C53-A568-62F6EA6360E7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0924521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7E5FDD-E585-4D9E-A42C-B8C10EF020DF}" type="datetimeFigureOut">
              <a:rPr lang="es-CL" smtClean="0"/>
              <a:t>25-07-2024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614D70-512B-4C53-A568-62F6EA6360E7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3909054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upo 4"/>
          <p:cNvGrpSpPr/>
          <p:nvPr/>
        </p:nvGrpSpPr>
        <p:grpSpPr>
          <a:xfrm>
            <a:off x="383177" y="0"/>
            <a:ext cx="6130833" cy="8946818"/>
            <a:chOff x="383177" y="0"/>
            <a:chExt cx="6130833" cy="8946818"/>
          </a:xfrm>
        </p:grpSpPr>
        <p:grpSp>
          <p:nvGrpSpPr>
            <p:cNvPr id="3" name="Grupo 2"/>
            <p:cNvGrpSpPr/>
            <p:nvPr/>
          </p:nvGrpSpPr>
          <p:grpSpPr>
            <a:xfrm>
              <a:off x="383177" y="539931"/>
              <a:ext cx="6130833" cy="8406887"/>
              <a:chOff x="383177" y="539931"/>
              <a:chExt cx="6130833" cy="8406887"/>
            </a:xfrm>
          </p:grpSpPr>
          <p:sp>
            <p:nvSpPr>
              <p:cNvPr id="12" name="Rectángulo redondeado 11"/>
              <p:cNvSpPr/>
              <p:nvPr/>
            </p:nvSpPr>
            <p:spPr>
              <a:xfrm>
                <a:off x="383177" y="539931"/>
                <a:ext cx="6130833" cy="7968343"/>
              </a:xfrm>
              <a:prstGeom prst="roundRect">
                <a:avLst>
                  <a:gd name="adj" fmla="val 9932"/>
                </a:avLst>
              </a:prstGeom>
              <a:noFill/>
              <a:ln w="63500"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L"/>
              </a:p>
            </p:txBody>
          </p:sp>
          <p:sp>
            <p:nvSpPr>
              <p:cNvPr id="11" name="Rectángulo 10"/>
              <p:cNvSpPr/>
              <p:nvPr/>
            </p:nvSpPr>
            <p:spPr>
              <a:xfrm>
                <a:off x="601580" y="8669819"/>
                <a:ext cx="5657423" cy="27699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>
                  <a:spcAft>
                    <a:spcPts val="0"/>
                  </a:spcAft>
                </a:pPr>
                <a:r>
                  <a:rPr lang="es-ES_tradnl" sz="1200" dirty="0">
                    <a:effectLst/>
                    <a:latin typeface="Tw Cen MT Condensed" panose="020B0606020104020203" pitchFamily="34" charset="0"/>
                    <a:ea typeface="MS Mincho" panose="02020609040205080304" pitchFamily="49" charset="-128"/>
                    <a:cs typeface="Times New Roman" panose="02020603050405020304" pitchFamily="18" charset="0"/>
                  </a:rPr>
                  <a:t> </a:t>
                </a:r>
              </a:p>
            </p:txBody>
          </p:sp>
          <p:grpSp>
            <p:nvGrpSpPr>
              <p:cNvPr id="28" name="Grupo 27"/>
              <p:cNvGrpSpPr/>
              <p:nvPr/>
            </p:nvGrpSpPr>
            <p:grpSpPr>
              <a:xfrm>
                <a:off x="2405063" y="8193200"/>
                <a:ext cx="2085976" cy="500087"/>
                <a:chOff x="2405063" y="8193200"/>
                <a:chExt cx="2085976" cy="500087"/>
              </a:xfrm>
            </p:grpSpPr>
            <p:sp>
              <p:nvSpPr>
                <p:cNvPr id="29" name="Rectángulo 28"/>
                <p:cNvSpPr/>
                <p:nvPr/>
              </p:nvSpPr>
              <p:spPr>
                <a:xfrm>
                  <a:off x="2405063" y="8462963"/>
                  <a:ext cx="2085976" cy="81795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L"/>
                </a:p>
              </p:txBody>
            </p:sp>
            <p:pic>
              <p:nvPicPr>
                <p:cNvPr id="30" name="Picture 2" descr="https://upload.wikimedia.org/wikipedia/commons/thumb/a/aa/Logo_DuocUC.svg/2000px-Logo_DuocUC.svg.png"/>
                <p:cNvPicPr>
                  <a:picLocks noChangeAspect="1" noChangeArrowheads="1"/>
                </p:cNvPicPr>
                <p:nvPr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2429011" y="8193200"/>
                  <a:ext cx="2032875" cy="500087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</p:spPr>
            </p:pic>
          </p:grpSp>
          <p:sp>
            <p:nvSpPr>
              <p:cNvPr id="2" name="Rectángulo 1"/>
              <p:cNvSpPr/>
              <p:nvPr/>
            </p:nvSpPr>
            <p:spPr>
              <a:xfrm>
                <a:off x="647634" y="1728460"/>
                <a:ext cx="5654232" cy="640175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just">
                  <a:spcAft>
                    <a:spcPts val="0"/>
                  </a:spcAft>
                </a:pPr>
                <a:r>
                  <a:rPr lang="es-ES_tradnl" sz="1000" b="1" dirty="0">
                    <a:latin typeface="Verdana" panose="020B0604030504040204" pitchFamily="34" charset="0"/>
                    <a:ea typeface="Verdana" panose="020B0604030504040204" pitchFamily="34" charset="0"/>
                    <a:cs typeface="Verdana" panose="020B0604030504040204" pitchFamily="34" charset="0"/>
                  </a:rPr>
                  <a:t>QUÉ ES EL PAEDIS</a:t>
                </a:r>
              </a:p>
              <a:p>
                <a:pPr algn="just">
                  <a:spcAft>
                    <a:spcPts val="0"/>
                  </a:spcAft>
                </a:pPr>
                <a:endParaRPr lang="es-ES_tradnl" sz="1000" dirty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endParaRPr>
              </a:p>
              <a:p>
                <a:pPr algn="just">
                  <a:spcAft>
                    <a:spcPts val="0"/>
                  </a:spcAft>
                </a:pPr>
                <a:r>
                  <a:rPr lang="es-ES_tradnl" sz="1000" dirty="0">
                    <a:latin typeface="Verdana" panose="020B0604030504040204" pitchFamily="34" charset="0"/>
                    <a:ea typeface="Verdana" panose="020B0604030504040204" pitchFamily="34" charset="0"/>
                    <a:cs typeface="Verdana" panose="020B0604030504040204" pitchFamily="34" charset="0"/>
                  </a:rPr>
                  <a:t>Es un </a:t>
                </a:r>
                <a:r>
                  <a:rPr lang="es-CL" sz="1000" dirty="0">
                    <a:latin typeface="Verdana" panose="020B0604030504040204" pitchFamily="34" charset="0"/>
                    <a:ea typeface="Verdana" panose="020B0604030504040204" pitchFamily="34" charset="0"/>
                    <a:cs typeface="Verdana" panose="020B0604030504040204" pitchFamily="34" charset="0"/>
                  </a:rPr>
                  <a:t>programa que se orienta al acompañamiento de Estudiantes con Discapacidad (</a:t>
                </a:r>
                <a:r>
                  <a:rPr lang="es-CL" sz="1000" dirty="0" err="1">
                    <a:latin typeface="Verdana" panose="020B0604030504040204" pitchFamily="34" charset="0"/>
                    <a:ea typeface="Verdana" panose="020B0604030504040204" pitchFamily="34" charset="0"/>
                    <a:cs typeface="Verdana" panose="020B0604030504040204" pitchFamily="34" charset="0"/>
                  </a:rPr>
                  <a:t>EsD</a:t>
                </a:r>
                <a:r>
                  <a:rPr lang="es-CL" sz="1000" dirty="0">
                    <a:latin typeface="Verdana" panose="020B0604030504040204" pitchFamily="34" charset="0"/>
                    <a:ea typeface="Verdana" panose="020B0604030504040204" pitchFamily="34" charset="0"/>
                    <a:cs typeface="Verdana" panose="020B0604030504040204" pitchFamily="34" charset="0"/>
                  </a:rPr>
                  <a:t>) de </a:t>
                </a:r>
                <a:r>
                  <a:rPr lang="es-CL" sz="1000" dirty="0" err="1">
                    <a:latin typeface="Verdana" panose="020B0604030504040204" pitchFamily="34" charset="0"/>
                    <a:ea typeface="Verdana" panose="020B0604030504040204" pitchFamily="34" charset="0"/>
                    <a:cs typeface="Verdana" panose="020B0604030504040204" pitchFamily="34" charset="0"/>
                  </a:rPr>
                  <a:t>Duoc</a:t>
                </a:r>
                <a:r>
                  <a:rPr lang="es-CL" sz="1000" dirty="0">
                    <a:latin typeface="Verdana" panose="020B0604030504040204" pitchFamily="34" charset="0"/>
                    <a:ea typeface="Verdana" panose="020B0604030504040204" pitchFamily="34" charset="0"/>
                    <a:cs typeface="Verdana" panose="020B0604030504040204" pitchFamily="34" charset="0"/>
                  </a:rPr>
                  <a:t> UC, cualquiera sea el grado o condición de salud sensorial, física, intelectual, psíquica u otras  y que en la interacción con el contexto requieran de apoyos o ajustes para acceder y/o participar en las distintas instancias de aprendizaje.</a:t>
                </a:r>
              </a:p>
              <a:p>
                <a:pPr algn="just">
                  <a:spcAft>
                    <a:spcPts val="0"/>
                  </a:spcAft>
                </a:pPr>
                <a:endParaRPr lang="es-CL" sz="1000" dirty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endParaRPr>
              </a:p>
              <a:p>
                <a:pPr algn="just">
                  <a:spcAft>
                    <a:spcPts val="0"/>
                  </a:spcAft>
                </a:pPr>
                <a:r>
                  <a:rPr lang="es-CL" sz="1000" b="1" dirty="0">
                    <a:latin typeface="Verdana" panose="020B0604030504040204" pitchFamily="34" charset="0"/>
                    <a:ea typeface="Verdana" panose="020B0604030504040204" pitchFamily="34" charset="0"/>
                    <a:cs typeface="Verdana" panose="020B0604030504040204" pitchFamily="34" charset="0"/>
                  </a:rPr>
                  <a:t>CUALES SON LOS OBJETIVOS DEL PROGRAMA </a:t>
                </a:r>
              </a:p>
              <a:p>
                <a:pPr algn="just">
                  <a:spcAft>
                    <a:spcPts val="0"/>
                  </a:spcAft>
                </a:pPr>
                <a:endParaRPr lang="es-CL" sz="1000" dirty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endParaRPr>
              </a:p>
              <a:p>
                <a:pPr marL="171450" indent="-171450" algn="just">
                  <a:spcAft>
                    <a:spcPts val="0"/>
                  </a:spcAft>
                  <a:buFont typeface="Arial" panose="020B0604020202020204" pitchFamily="34" charset="0"/>
                  <a:buChar char="•"/>
                </a:pPr>
                <a:r>
                  <a:rPr lang="es-CL" sz="1000" dirty="0">
                    <a:latin typeface="Verdana" panose="020B0604030504040204" pitchFamily="34" charset="0"/>
                    <a:ea typeface="Verdana" panose="020B0604030504040204" pitchFamily="34" charset="0"/>
                    <a:cs typeface="Verdana" panose="020B0604030504040204" pitchFamily="34" charset="0"/>
                  </a:rPr>
                  <a:t>Favorecer la inclusión y la participación en igualdad de condiciones, asegurando la accesibilidad y participación en los distintos espacios de la vida estudiantil.</a:t>
                </a:r>
              </a:p>
              <a:p>
                <a:pPr marL="171450" indent="-171450" algn="just">
                  <a:spcAft>
                    <a:spcPts val="0"/>
                  </a:spcAft>
                  <a:buFont typeface="Arial" panose="020B0604020202020204" pitchFamily="34" charset="0"/>
                  <a:buChar char="•"/>
                </a:pPr>
                <a:r>
                  <a:rPr lang="es-CL" sz="1000" dirty="0">
                    <a:latin typeface="Verdana" panose="020B0604030504040204" pitchFamily="34" charset="0"/>
                    <a:ea typeface="Verdana" panose="020B0604030504040204" pitchFamily="34" charset="0"/>
                    <a:cs typeface="Verdana" panose="020B0604030504040204" pitchFamily="34" charset="0"/>
                  </a:rPr>
                  <a:t>Levantar necesidades de apoyo y ajustes requeridos.</a:t>
                </a:r>
              </a:p>
              <a:p>
                <a:pPr marL="171450" indent="-171450" algn="just">
                  <a:spcAft>
                    <a:spcPts val="0"/>
                  </a:spcAft>
                  <a:buFont typeface="Arial" panose="020B0604020202020204" pitchFamily="34" charset="0"/>
                  <a:buChar char="•"/>
                </a:pPr>
                <a:r>
                  <a:rPr lang="es-CL" sz="1000" dirty="0">
                    <a:latin typeface="Verdana" panose="020B0604030504040204" pitchFamily="34" charset="0"/>
                    <a:ea typeface="Verdana" panose="020B0604030504040204" pitchFamily="34" charset="0"/>
                    <a:cs typeface="Verdana" panose="020B0604030504040204" pitchFamily="34" charset="0"/>
                  </a:rPr>
                  <a:t>Brindar un acompañamiento a nuestros estudiantes con discapacidad. </a:t>
                </a:r>
              </a:p>
              <a:p>
                <a:pPr marL="171450" indent="-171450" algn="just">
                  <a:spcAft>
                    <a:spcPts val="0"/>
                  </a:spcAft>
                  <a:buFont typeface="Arial" panose="020B0604020202020204" pitchFamily="34" charset="0"/>
                  <a:buChar char="•"/>
                </a:pPr>
                <a:r>
                  <a:rPr lang="es-CL" sz="1000" dirty="0">
                    <a:latin typeface="Verdana" panose="020B0604030504040204" pitchFamily="34" charset="0"/>
                    <a:ea typeface="Verdana" panose="020B0604030504040204" pitchFamily="34" charset="0"/>
                    <a:cs typeface="Verdana" panose="020B0604030504040204" pitchFamily="34" charset="0"/>
                  </a:rPr>
                  <a:t>Orientación RND. </a:t>
                </a:r>
              </a:p>
              <a:p>
                <a:pPr marL="171450" indent="-171450" algn="just">
                  <a:spcAft>
                    <a:spcPts val="0"/>
                  </a:spcAft>
                  <a:buFont typeface="Arial" panose="020B0604020202020204" pitchFamily="34" charset="0"/>
                  <a:buChar char="•"/>
                </a:pPr>
                <a:r>
                  <a:rPr lang="es-CL" sz="1000" dirty="0">
                    <a:latin typeface="Verdana" panose="020B0604030504040204" pitchFamily="34" charset="0"/>
                    <a:ea typeface="Verdana" panose="020B0604030504040204" pitchFamily="34" charset="0"/>
                    <a:cs typeface="Verdana" panose="020B0604030504040204" pitchFamily="34" charset="0"/>
                  </a:rPr>
                  <a:t>Apoyar la postulación a fondos SENADIS.</a:t>
                </a:r>
              </a:p>
              <a:p>
                <a:pPr algn="just"/>
                <a:endParaRPr lang="es-CL" sz="1000" dirty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endParaRPr>
              </a:p>
              <a:p>
                <a:pPr algn="just"/>
                <a:r>
                  <a:rPr lang="es-CL" sz="1000" b="1" dirty="0">
                    <a:latin typeface="Verdana" panose="020B0604030504040204" pitchFamily="34" charset="0"/>
                    <a:ea typeface="Verdana" panose="020B0604030504040204" pitchFamily="34" charset="0"/>
                    <a:cs typeface="Verdana" panose="020B0604030504040204" pitchFamily="34" charset="0"/>
                  </a:rPr>
                  <a:t>A QUÉ PUEDO ACCEDER AL FORMAR PARTE DEL PAEDIS </a:t>
                </a:r>
              </a:p>
              <a:p>
                <a:pPr marL="171450" indent="-171450" algn="just">
                  <a:buFont typeface="Arial" panose="020B0604020202020204" pitchFamily="34" charset="0"/>
                  <a:buChar char="•"/>
                </a:pPr>
                <a:endParaRPr lang="es-CL" sz="1000" dirty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endParaRPr>
              </a:p>
              <a:p>
                <a:pPr marL="171450" indent="-171450" algn="just">
                  <a:buFont typeface="Arial" panose="020B0604020202020204" pitchFamily="34" charset="0"/>
                  <a:buChar char="•"/>
                </a:pPr>
                <a:r>
                  <a:rPr lang="es-CL" sz="1000" dirty="0">
                    <a:latin typeface="Verdana" panose="020B0604030504040204" pitchFamily="34" charset="0"/>
                    <a:ea typeface="Verdana" panose="020B0604030504040204" pitchFamily="34" charset="0"/>
                    <a:cs typeface="Verdana" panose="020B0604030504040204" pitchFamily="34" charset="0"/>
                  </a:rPr>
                  <a:t>Financiamiento o cofinanciamiento de Servicios de Apoyo para la accesibilidad (ILSCH, </a:t>
                </a:r>
                <a:r>
                  <a:rPr lang="es-CL" sz="1000" dirty="0" err="1">
                    <a:latin typeface="Verdana" panose="020B0604030504040204" pitchFamily="34" charset="0"/>
                    <a:ea typeface="Verdana" panose="020B0604030504040204" pitchFamily="34" charset="0"/>
                    <a:cs typeface="Verdana" panose="020B0604030504040204" pitchFamily="34" charset="0"/>
                  </a:rPr>
                  <a:t>Transvoz</a:t>
                </a:r>
                <a:r>
                  <a:rPr lang="es-CL" sz="1000" dirty="0">
                    <a:latin typeface="Verdana" panose="020B0604030504040204" pitchFamily="34" charset="0"/>
                    <a:ea typeface="Verdana" panose="020B0604030504040204" pitchFamily="34" charset="0"/>
                    <a:cs typeface="Verdana" panose="020B0604030504040204" pitchFamily="34" charset="0"/>
                  </a:rPr>
                  <a:t>, Software, Tomador de Apuntes, entre otros).</a:t>
                </a:r>
              </a:p>
              <a:p>
                <a:pPr marL="171450" indent="-171450" algn="just">
                  <a:buFont typeface="Arial" panose="020B0604020202020204" pitchFamily="34" charset="0"/>
                  <a:buChar char="•"/>
                </a:pPr>
                <a:r>
                  <a:rPr lang="es-CL" sz="1000" dirty="0">
                    <a:latin typeface="Verdana" panose="020B0604030504040204" pitchFamily="34" charset="0"/>
                    <a:ea typeface="Verdana" panose="020B0604030504040204" pitchFamily="34" charset="0"/>
                    <a:cs typeface="Verdana" panose="020B0604030504040204" pitchFamily="34" charset="0"/>
                  </a:rPr>
                  <a:t>Tutorías Pares que te permitirán adaptarte con mayor facilidad a la educación superior, generando instancias de vinculación con los servicios de tu sede y apoyándote en el fortalecimiento de tus hábitos y técnicas de estudio.</a:t>
                </a:r>
              </a:p>
              <a:p>
                <a:pPr marL="171450" indent="-171450" algn="just">
                  <a:buFont typeface="Arial" panose="020B0604020202020204" pitchFamily="34" charset="0"/>
                  <a:buChar char="•"/>
                </a:pPr>
                <a:r>
                  <a:rPr lang="es-CL" sz="1000" dirty="0">
                    <a:latin typeface="Verdana" panose="020B0604030504040204" pitchFamily="34" charset="0"/>
                    <a:ea typeface="Verdana" panose="020B0604030504040204" pitchFamily="34" charset="0"/>
                    <a:cs typeface="Verdana" panose="020B0604030504040204" pitchFamily="34" charset="0"/>
                  </a:rPr>
                  <a:t>Levantar necesidades de adecuaciones en los materiales de estudio y métodos de enseñanza para comunicar a docentes involucrados en el proceso educativo. </a:t>
                </a:r>
              </a:p>
              <a:p>
                <a:pPr marL="171450" indent="-171450" algn="just">
                  <a:buFont typeface="Arial" panose="020B0604020202020204" pitchFamily="34" charset="0"/>
                  <a:buChar char="•"/>
                </a:pPr>
                <a:r>
                  <a:rPr lang="es-CL" sz="1000" dirty="0">
                    <a:latin typeface="Verdana" panose="020B0604030504040204" pitchFamily="34" charset="0"/>
                    <a:ea typeface="Verdana" panose="020B0604030504040204" pitchFamily="34" charset="0"/>
                    <a:cs typeface="Verdana" panose="020B0604030504040204" pitchFamily="34" charset="0"/>
                  </a:rPr>
                  <a:t>Gestionar apoyo para accesibilidad en actividades </a:t>
                </a:r>
                <a:r>
                  <a:rPr lang="es-CL" sz="1000" dirty="0" err="1">
                    <a:latin typeface="Verdana" panose="020B0604030504040204" pitchFamily="34" charset="0"/>
                    <a:ea typeface="Verdana" panose="020B0604030504040204" pitchFamily="34" charset="0"/>
                    <a:cs typeface="Verdana" panose="020B0604030504040204" pitchFamily="34" charset="0"/>
                  </a:rPr>
                  <a:t>co</a:t>
                </a:r>
                <a:r>
                  <a:rPr lang="es-CL" sz="1000" dirty="0">
                    <a:latin typeface="Verdana" panose="020B0604030504040204" pitchFamily="34" charset="0"/>
                    <a:ea typeface="Verdana" panose="020B0604030504040204" pitchFamily="34" charset="0"/>
                    <a:cs typeface="Verdana" panose="020B0604030504040204" pitchFamily="34" charset="0"/>
                  </a:rPr>
                  <a:t> curriculares y extra curriculares. </a:t>
                </a:r>
              </a:p>
              <a:p>
                <a:pPr marL="171450" indent="-171450" algn="just">
                  <a:buFont typeface="Arial" panose="020B0604020202020204" pitchFamily="34" charset="0"/>
                  <a:buChar char="•"/>
                </a:pPr>
                <a:endParaRPr lang="es-CL" sz="1000" dirty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endParaRPr>
              </a:p>
              <a:p>
                <a:pPr algn="just"/>
                <a:endParaRPr lang="es-CL" sz="1000" dirty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endParaRPr>
              </a:p>
              <a:p>
                <a:pPr algn="just"/>
                <a:endParaRPr lang="es-CL" sz="1000" dirty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endParaRPr>
              </a:p>
              <a:p>
                <a:pPr algn="just"/>
                <a:endParaRPr lang="es-CL" sz="1000" dirty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endParaRPr>
              </a:p>
              <a:p>
                <a:pPr algn="just"/>
                <a:endParaRPr lang="es-CL" sz="1000" dirty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endParaRPr>
              </a:p>
              <a:p>
                <a:pPr algn="just"/>
                <a:endParaRPr lang="es-CL" sz="1000" dirty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endParaRPr>
              </a:p>
              <a:p>
                <a:pPr algn="just"/>
                <a:endParaRPr lang="es-CL" sz="1000" dirty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endParaRPr>
              </a:p>
              <a:p>
                <a:pPr algn="ctr">
                  <a:spcAft>
                    <a:spcPts val="0"/>
                  </a:spcAft>
                </a:pPr>
                <a:endParaRPr lang="es-ES_tradnl" sz="1000" b="1" dirty="0">
                  <a:solidFill>
                    <a:schemeClr val="tx2">
                      <a:lumMod val="75000"/>
                    </a:schemeClr>
                  </a:solidFill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endParaRPr>
              </a:p>
              <a:p>
                <a:pPr algn="ctr">
                  <a:spcAft>
                    <a:spcPts val="0"/>
                  </a:spcAft>
                </a:pPr>
                <a:endParaRPr lang="es-ES_tradnl" sz="1000" b="1" dirty="0">
                  <a:solidFill>
                    <a:schemeClr val="tx2">
                      <a:lumMod val="75000"/>
                    </a:schemeClr>
                  </a:solidFill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endParaRPr>
              </a:p>
              <a:p>
                <a:pPr algn="ctr">
                  <a:spcAft>
                    <a:spcPts val="0"/>
                  </a:spcAft>
                </a:pPr>
                <a:r>
                  <a:rPr lang="es-ES_tradnl" sz="1000" b="1" dirty="0">
                    <a:solidFill>
                      <a:schemeClr val="tx2">
                        <a:lumMod val="75000"/>
                      </a:schemeClr>
                    </a:solidFill>
                    <a:latin typeface="Verdana" panose="020B0604030504040204" pitchFamily="34" charset="0"/>
                    <a:ea typeface="Verdana" panose="020B0604030504040204" pitchFamily="34" charset="0"/>
                    <a:cs typeface="Verdana" panose="020B0604030504040204" pitchFamily="34" charset="0"/>
                  </a:rPr>
                  <a:t>¡TE ACOMPAÑAMOS EN ESTE DESAFÍO!</a:t>
                </a:r>
              </a:p>
              <a:p>
                <a:pPr algn="ctr">
                  <a:spcAft>
                    <a:spcPts val="0"/>
                  </a:spcAft>
                </a:pPr>
                <a:endParaRPr lang="es-ES_tradnl" sz="1000" b="1" dirty="0">
                  <a:solidFill>
                    <a:schemeClr val="tx2">
                      <a:lumMod val="75000"/>
                    </a:schemeClr>
                  </a:solidFill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endParaRPr>
              </a:p>
              <a:p>
                <a:pPr algn="ctr">
                  <a:spcAft>
                    <a:spcPts val="0"/>
                  </a:spcAft>
                </a:pPr>
                <a:r>
                  <a:rPr lang="es-ES_tradnl" sz="1000" b="1" dirty="0">
                    <a:solidFill>
                      <a:schemeClr val="tx2">
                        <a:lumMod val="75000"/>
                      </a:schemeClr>
                    </a:solidFill>
                    <a:latin typeface="Verdana" panose="020B0604030504040204" pitchFamily="34" charset="0"/>
                    <a:ea typeface="Verdana" panose="020B0604030504040204" pitchFamily="34" charset="0"/>
                    <a:cs typeface="Verdana" panose="020B0604030504040204" pitchFamily="34" charset="0"/>
                  </a:rPr>
                  <a:t>¡CUENTA CON NOSOTROS!</a:t>
                </a:r>
                <a:endParaRPr lang="es-CL" sz="1000" b="1" dirty="0">
                  <a:solidFill>
                    <a:schemeClr val="tx2">
                      <a:lumMod val="75000"/>
                    </a:schemeClr>
                  </a:solidFill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endParaRPr>
              </a:p>
            </p:txBody>
          </p:sp>
        </p:grpSp>
        <p:pic>
          <p:nvPicPr>
            <p:cNvPr id="4" name="Imagen 3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297488" y="0"/>
              <a:ext cx="2082242" cy="1609005"/>
            </a:xfrm>
            <a:prstGeom prst="rect">
              <a:avLst/>
            </a:prstGeom>
          </p:spPr>
        </p:pic>
      </p:grpSp>
      <p:pic>
        <p:nvPicPr>
          <p:cNvPr id="6" name="Imagen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36317" y="6242140"/>
            <a:ext cx="3204583" cy="9397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69180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upo 2"/>
          <p:cNvGrpSpPr/>
          <p:nvPr/>
        </p:nvGrpSpPr>
        <p:grpSpPr>
          <a:xfrm>
            <a:off x="383177" y="0"/>
            <a:ext cx="6130833" cy="8946818"/>
            <a:chOff x="383177" y="0"/>
            <a:chExt cx="6130833" cy="8946818"/>
          </a:xfrm>
        </p:grpSpPr>
        <p:grpSp>
          <p:nvGrpSpPr>
            <p:cNvPr id="5" name="Grupo 4"/>
            <p:cNvGrpSpPr/>
            <p:nvPr/>
          </p:nvGrpSpPr>
          <p:grpSpPr>
            <a:xfrm>
              <a:off x="383177" y="539931"/>
              <a:ext cx="6130833" cy="8406887"/>
              <a:chOff x="383177" y="539931"/>
              <a:chExt cx="6130833" cy="8406887"/>
            </a:xfrm>
          </p:grpSpPr>
          <p:sp>
            <p:nvSpPr>
              <p:cNvPr id="12" name="Rectángulo redondeado 11"/>
              <p:cNvSpPr/>
              <p:nvPr/>
            </p:nvSpPr>
            <p:spPr>
              <a:xfrm>
                <a:off x="383177" y="539931"/>
                <a:ext cx="6130833" cy="7968343"/>
              </a:xfrm>
              <a:prstGeom prst="roundRect">
                <a:avLst>
                  <a:gd name="adj" fmla="val 9932"/>
                </a:avLst>
              </a:prstGeom>
              <a:noFill/>
              <a:ln w="63500"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L"/>
              </a:p>
            </p:txBody>
          </p:sp>
          <p:sp>
            <p:nvSpPr>
              <p:cNvPr id="11" name="Rectángulo 10"/>
              <p:cNvSpPr/>
              <p:nvPr/>
            </p:nvSpPr>
            <p:spPr>
              <a:xfrm>
                <a:off x="601580" y="8669819"/>
                <a:ext cx="5657423" cy="27699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>
                  <a:spcAft>
                    <a:spcPts val="0"/>
                  </a:spcAft>
                </a:pPr>
                <a:r>
                  <a:rPr lang="es-ES_tradnl" sz="1200" dirty="0">
                    <a:effectLst/>
                    <a:latin typeface="Tw Cen MT Condensed" panose="020B0606020104020203" pitchFamily="34" charset="0"/>
                    <a:ea typeface="MS Mincho" panose="02020609040205080304" pitchFamily="49" charset="-128"/>
                    <a:cs typeface="Times New Roman" panose="02020603050405020304" pitchFamily="18" charset="0"/>
                  </a:rPr>
                  <a:t> </a:t>
                </a:r>
              </a:p>
            </p:txBody>
          </p:sp>
          <p:sp>
            <p:nvSpPr>
              <p:cNvPr id="9" name="Rectángulo 8"/>
              <p:cNvSpPr/>
              <p:nvPr/>
            </p:nvSpPr>
            <p:spPr>
              <a:xfrm>
                <a:off x="1932620" y="1585884"/>
                <a:ext cx="2995341" cy="36933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>
                  <a:spcAft>
                    <a:spcPts val="0"/>
                  </a:spcAft>
                </a:pPr>
                <a:r>
                  <a:rPr lang="es-ES_tradnl" dirty="0">
                    <a:latin typeface="Verdana" panose="020B0604030504040204" pitchFamily="34" charset="0"/>
                    <a:ea typeface="Verdana" panose="020B0604030504040204" pitchFamily="34" charset="0"/>
                    <a:cs typeface="Verdana" panose="020B0604030504040204" pitchFamily="34" charset="0"/>
                  </a:rPr>
                  <a:t>COMPROMISO</a:t>
                </a:r>
                <a:endParaRPr lang="es-ES_tradnl" dirty="0">
                  <a:effectLst/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endParaRPr>
              </a:p>
            </p:txBody>
          </p:sp>
          <p:grpSp>
            <p:nvGrpSpPr>
              <p:cNvPr id="28" name="Grupo 27"/>
              <p:cNvGrpSpPr/>
              <p:nvPr/>
            </p:nvGrpSpPr>
            <p:grpSpPr>
              <a:xfrm>
                <a:off x="2405063" y="8193200"/>
                <a:ext cx="2085976" cy="500087"/>
                <a:chOff x="2405063" y="8193200"/>
                <a:chExt cx="2085976" cy="500087"/>
              </a:xfrm>
            </p:grpSpPr>
            <p:sp>
              <p:nvSpPr>
                <p:cNvPr id="29" name="Rectángulo 28"/>
                <p:cNvSpPr/>
                <p:nvPr/>
              </p:nvSpPr>
              <p:spPr>
                <a:xfrm>
                  <a:off x="2405063" y="8462963"/>
                  <a:ext cx="2085976" cy="81795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L"/>
                </a:p>
              </p:txBody>
            </p:sp>
            <p:pic>
              <p:nvPicPr>
                <p:cNvPr id="30" name="Picture 2" descr="https://upload.wikimedia.org/wikipedia/commons/thumb/a/aa/Logo_DuocUC.svg/2000px-Logo_DuocUC.svg.png"/>
                <p:cNvPicPr>
                  <a:picLocks noChangeAspect="1" noChangeArrowheads="1"/>
                </p:cNvPicPr>
                <p:nvPr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2429011" y="8193200"/>
                  <a:ext cx="2032875" cy="500087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</p:spPr>
            </p:pic>
          </p:grpSp>
          <p:sp>
            <p:nvSpPr>
              <p:cNvPr id="2" name="Rectángulo 1"/>
              <p:cNvSpPr/>
              <p:nvPr/>
            </p:nvSpPr>
            <p:spPr>
              <a:xfrm>
                <a:off x="730851" y="1964474"/>
                <a:ext cx="5654232" cy="5016758"/>
              </a:xfrm>
              <a:prstGeom prst="rect">
                <a:avLst/>
              </a:prstGeom>
            </p:spPr>
            <p:txBody>
              <a:bodyPr wrap="square" lIns="91440" tIns="45720" rIns="91440" bIns="45720" anchor="t">
                <a:spAutoFit/>
              </a:bodyPr>
              <a:lstStyle/>
              <a:p>
                <a:pPr algn="just">
                  <a:lnSpc>
                    <a:spcPct val="150000"/>
                  </a:lnSpc>
                </a:pPr>
                <a:r>
                  <a:rPr lang="es-ES_tradnl" sz="1000" dirty="0">
                    <a:latin typeface="Verdana"/>
                    <a:ea typeface="Verdana"/>
                    <a:cs typeface="Verdana" panose="020B0604030504040204" pitchFamily="34" charset="0"/>
                  </a:rPr>
                  <a:t>Yo, __________________________________________________________, cédula de identidad nacional número ______________________________, alumno regular de la carrera de _____________________________________, de la sede ____________________________ de Duoc UC, declaro conocer los servicios de accesibilidad y apoyos que otorga Duoc UC en el marco del Programa de Acompañamiento para Estudiantes con Discapacidad, PAEDIS.</a:t>
                </a:r>
              </a:p>
              <a:p>
                <a:pPr algn="just">
                  <a:lnSpc>
                    <a:spcPct val="150000"/>
                  </a:lnSpc>
                </a:pPr>
                <a:endParaRPr lang="es-ES_tradnl" sz="1000" dirty="0">
                  <a:latin typeface="Verdana"/>
                  <a:ea typeface="Verdana"/>
                  <a:cs typeface="Verdana" panose="020B0604030504040204" pitchFamily="34" charset="0"/>
                </a:endParaRPr>
              </a:p>
              <a:p>
                <a:pPr algn="just">
                  <a:lnSpc>
                    <a:spcPct val="150000"/>
                  </a:lnSpc>
                </a:pPr>
                <a:r>
                  <a:rPr lang="es-ES_tradnl" sz="1000" dirty="0">
                    <a:latin typeface="Verdana" panose="020B0604030504040204" pitchFamily="34" charset="0"/>
                    <a:ea typeface="Verdana" panose="020B0604030504040204" pitchFamily="34" charset="0"/>
                    <a:cs typeface="Verdana" panose="020B0604030504040204" pitchFamily="34" charset="0"/>
                  </a:rPr>
                  <a:t>Acepto: </a:t>
                </a:r>
              </a:p>
              <a:p>
                <a:pPr algn="just">
                  <a:lnSpc>
                    <a:spcPct val="150000"/>
                  </a:lnSpc>
                </a:pPr>
                <a:endParaRPr lang="es-ES_tradnl" sz="1000" dirty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endParaRPr>
              </a:p>
              <a:p>
                <a:pPr algn="just">
                  <a:lnSpc>
                    <a:spcPct val="150000"/>
                  </a:lnSpc>
                </a:pPr>
                <a:r>
                  <a:rPr lang="es-CL" sz="1000" dirty="0">
                    <a:latin typeface="Verdana" panose="020B0604030504040204" pitchFamily="34" charset="0"/>
                    <a:ea typeface="Verdana" panose="020B0604030504040204" pitchFamily="34" charset="0"/>
                    <a:cs typeface="Verdana" panose="020B0604030504040204" pitchFamily="34" charset="0"/>
                  </a:rPr>
                  <a:t>□ Comunicar a los docentes mis necesidades educativas especiales, los ajustes y apoyos que requiero. </a:t>
                </a:r>
              </a:p>
              <a:p>
                <a:pPr algn="just">
                  <a:lnSpc>
                    <a:spcPct val="150000"/>
                  </a:lnSpc>
                </a:pPr>
                <a:r>
                  <a:rPr lang="es-CL" sz="1000" dirty="0">
                    <a:latin typeface="Verdana" panose="020B0604030504040204" pitchFamily="34" charset="0"/>
                    <a:ea typeface="Verdana" panose="020B0604030504040204" pitchFamily="34" charset="0"/>
                    <a:cs typeface="Verdana" panose="020B0604030504040204" pitchFamily="34" charset="0"/>
                  </a:rPr>
                  <a:t>□ Recibir información del PAEDIS </a:t>
                </a:r>
              </a:p>
              <a:p>
                <a:pPr algn="just">
                  <a:lnSpc>
                    <a:spcPct val="150000"/>
                  </a:lnSpc>
                </a:pPr>
                <a:r>
                  <a:rPr lang="es-CL" sz="1000" dirty="0">
                    <a:latin typeface="Verdana" panose="020B0604030504040204" pitchFamily="34" charset="0"/>
                    <a:ea typeface="Verdana" panose="020B0604030504040204" pitchFamily="34" charset="0"/>
                    <a:cs typeface="Verdana" panose="020B0604030504040204" pitchFamily="34" charset="0"/>
                  </a:rPr>
                  <a:t>□ Ser convocado en encuentros de inclusión de </a:t>
                </a:r>
                <a:r>
                  <a:rPr lang="es-CL" sz="1000" dirty="0" err="1">
                    <a:latin typeface="Verdana" panose="020B0604030504040204" pitchFamily="34" charset="0"/>
                    <a:ea typeface="Verdana" panose="020B0604030504040204" pitchFamily="34" charset="0"/>
                    <a:cs typeface="Verdana" panose="020B0604030504040204" pitchFamily="34" charset="0"/>
                  </a:rPr>
                  <a:t>EeSD</a:t>
                </a:r>
                <a:endParaRPr lang="es-CL" sz="1000" dirty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endParaRPr>
              </a:p>
              <a:p>
                <a:pPr algn="just">
                  <a:lnSpc>
                    <a:spcPct val="150000"/>
                  </a:lnSpc>
                </a:pPr>
                <a:r>
                  <a:rPr lang="es-CL" sz="1000" dirty="0">
                    <a:latin typeface="Verdana" panose="020B0604030504040204" pitchFamily="34" charset="0"/>
                    <a:ea typeface="Verdana" panose="020B0604030504040204" pitchFamily="34" charset="0"/>
                    <a:cs typeface="Verdana" panose="020B0604030504040204" pitchFamily="34" charset="0"/>
                  </a:rPr>
                  <a:t>□ Permitir el contacto con mi sostenedor </a:t>
                </a:r>
              </a:p>
              <a:p>
                <a:pPr algn="just">
                  <a:lnSpc>
                    <a:spcPct val="150000"/>
                  </a:lnSpc>
                </a:pPr>
                <a:endParaRPr lang="es-CL" sz="1000" dirty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endParaRPr>
              </a:p>
              <a:p>
                <a:pPr algn="just">
                  <a:lnSpc>
                    <a:spcPct val="150000"/>
                  </a:lnSpc>
                </a:pPr>
                <a:r>
                  <a:rPr lang="es-ES_tradnl" sz="1000" dirty="0">
                    <a:latin typeface="Verdana" panose="020B0604030504040204" pitchFamily="34" charset="0"/>
                    <a:ea typeface="Verdana" panose="020B0604030504040204" pitchFamily="34" charset="0"/>
                    <a:cs typeface="Verdana" panose="020B0604030504040204" pitchFamily="34" charset="0"/>
                  </a:rPr>
                  <a:t>Me comprometo a tomar conocimiento de los términos y condiciones de uso de cada uno de los servicios de accesibilidad.</a:t>
                </a:r>
              </a:p>
              <a:p>
                <a:pPr algn="just">
                  <a:lnSpc>
                    <a:spcPct val="150000"/>
                  </a:lnSpc>
                </a:pPr>
                <a:endParaRPr lang="es-ES_tradnl" sz="1000" dirty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endParaRPr>
              </a:p>
              <a:p>
                <a:pPr algn="just">
                  <a:lnSpc>
                    <a:spcPct val="150000"/>
                  </a:lnSpc>
                </a:pPr>
                <a:endParaRPr lang="es-ES_tradnl" sz="1000" dirty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endParaRPr>
              </a:p>
              <a:p>
                <a:pPr algn="just">
                  <a:lnSpc>
                    <a:spcPct val="150000"/>
                  </a:lnSpc>
                </a:pPr>
                <a:endParaRPr lang="es-CL" sz="1000" dirty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endParaRPr>
              </a:p>
              <a:p>
                <a:pPr algn="just"/>
                <a:endParaRPr lang="es-CL" sz="1000" dirty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endParaRPr>
              </a:p>
              <a:p>
                <a:pPr algn="just"/>
                <a:r>
                  <a:rPr lang="es-ES_tradnl" sz="1000" dirty="0">
                    <a:latin typeface="Verdana"/>
                    <a:ea typeface="Verdana"/>
                    <a:cs typeface="Verdana" panose="020B0604030504040204" pitchFamily="34" charset="0"/>
                  </a:rPr>
                  <a:t> Sede, fecha ____________________</a:t>
                </a:r>
                <a:endParaRPr lang="es-CL" sz="1000" dirty="0">
                  <a:latin typeface="Verdana"/>
                  <a:ea typeface="Verdana"/>
                  <a:cs typeface="Verdana" panose="020B0604030504040204" pitchFamily="34" charset="0"/>
                </a:endParaRPr>
              </a:p>
            </p:txBody>
          </p:sp>
          <p:sp>
            <p:nvSpPr>
              <p:cNvPr id="13" name="Rectángulo 12"/>
              <p:cNvSpPr/>
              <p:nvPr/>
            </p:nvSpPr>
            <p:spPr>
              <a:xfrm>
                <a:off x="1624109" y="7282636"/>
                <a:ext cx="3429000" cy="477054"/>
              </a:xfrm>
              <a:prstGeom prst="rect">
                <a:avLst/>
              </a:prstGeom>
            </p:spPr>
            <p:txBody>
              <a:bodyPr>
                <a:spAutoFit/>
              </a:bodyPr>
              <a:lstStyle/>
              <a:p>
                <a:pPr algn="ctr">
                  <a:lnSpc>
                    <a:spcPct val="150000"/>
                  </a:lnSpc>
                  <a:spcAft>
                    <a:spcPts val="0"/>
                  </a:spcAft>
                </a:pPr>
                <a:r>
                  <a:rPr lang="es-ES_tradnl" sz="1000" dirty="0">
                    <a:latin typeface="Verdana" panose="020B0604030504040204" pitchFamily="34" charset="0"/>
                    <a:ea typeface="Verdana" panose="020B0604030504040204" pitchFamily="34" charset="0"/>
                    <a:cs typeface="Verdana" panose="020B0604030504040204" pitchFamily="34" charset="0"/>
                  </a:rPr>
                  <a:t> __________________________</a:t>
                </a:r>
              </a:p>
              <a:p>
                <a:pPr algn="ctr">
                  <a:spcAft>
                    <a:spcPts val="0"/>
                  </a:spcAft>
                </a:pPr>
                <a:r>
                  <a:rPr lang="es-ES_tradnl" sz="1000" dirty="0">
                    <a:latin typeface="Verdana" panose="020B0604030504040204" pitchFamily="34" charset="0"/>
                    <a:ea typeface="Verdana" panose="020B0604030504040204" pitchFamily="34" charset="0"/>
                    <a:cs typeface="Verdana" panose="020B0604030504040204" pitchFamily="34" charset="0"/>
                  </a:rPr>
                  <a:t>Nombre y firma del alumno</a:t>
                </a:r>
                <a:endParaRPr lang="es-CL" sz="1000" dirty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endParaRPr>
              </a:p>
            </p:txBody>
          </p:sp>
        </p:grpSp>
        <p:pic>
          <p:nvPicPr>
            <p:cNvPr id="14" name="Imagen 13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297488" y="0"/>
              <a:ext cx="2082242" cy="1609005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95646576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fca43f65-160d-4f48-ac67-0775a17082ea" xsi:nil="true"/>
    <lcf76f155ced4ddcb4097134ff3c332f xmlns="d92270aa-f5ad-4b3f-ad7c-d5f6c7855288">
      <Terms xmlns="http://schemas.microsoft.com/office/infopath/2007/PartnerControls"/>
    </lcf76f155ced4ddcb4097134ff3c332f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59F2299CC17E094C9574A90680048426" ma:contentTypeVersion="14" ma:contentTypeDescription="Crear nuevo documento." ma:contentTypeScope="" ma:versionID="d3b8f286bdf3429fd6c295e443642ae6">
  <xsd:schema xmlns:xsd="http://www.w3.org/2001/XMLSchema" xmlns:xs="http://www.w3.org/2001/XMLSchema" xmlns:p="http://schemas.microsoft.com/office/2006/metadata/properties" xmlns:ns2="d92270aa-f5ad-4b3f-ad7c-d5f6c7855288" xmlns:ns3="fca43f65-160d-4f48-ac67-0775a17082ea" targetNamespace="http://schemas.microsoft.com/office/2006/metadata/properties" ma:root="true" ma:fieldsID="9006df81d52327d5fd0bc30892e31ea9" ns2:_="" ns3:_="">
    <xsd:import namespace="d92270aa-f5ad-4b3f-ad7c-d5f6c7855288"/>
    <xsd:import namespace="fca43f65-160d-4f48-ac67-0775a17082e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LengthInSecond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92270aa-f5ad-4b3f-ad7c-d5f6c785528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LengthInSeconds" ma:index="12" nillable="true" ma:displayName="MediaLengthInSeconds" ma:hidden="true" ma:internalName="MediaLengthInSeconds" ma:readOnly="true">
      <xsd:simpleType>
        <xsd:restriction base="dms:Unknown"/>
      </xsd:simpleType>
    </xsd:element>
    <xsd:element name="MediaServiceDateTaken" ma:index="13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15" nillable="true" ma:taxonomy="true" ma:internalName="lcf76f155ced4ddcb4097134ff3c332f" ma:taxonomyFieldName="MediaServiceImageTags" ma:displayName="Etiquetas de imagen" ma:readOnly="false" ma:fieldId="{5cf76f15-5ced-4ddc-b409-7134ff3c332f}" ma:taxonomyMulti="true" ma:sspId="e2f773bf-f00b-42a6-8b07-050935be226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ServiceObjectDetectorVersions" ma:index="2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ca43f65-160d-4f48-ac67-0775a17082ea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Compartido con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Detalles de uso compartido" ma:internalName="SharedWithDetails" ma:readOnly="true">
      <xsd:simpleType>
        <xsd:restriction base="dms:Note">
          <xsd:maxLength value="255"/>
        </xsd:restriction>
      </xsd:simpleType>
    </xsd:element>
    <xsd:element name="TaxCatchAll" ma:index="16" nillable="true" ma:displayName="Taxonomy Catch All Column" ma:hidden="true" ma:list="{028b67b7-33e2-4927-b56b-cf5068484215}" ma:internalName="TaxCatchAll" ma:showField="CatchAllData" ma:web="fca43f65-160d-4f48-ac67-0775a17082e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ni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6362560A-EEA7-443F-AF6C-E6C5C57AD13F}">
  <ds:schemaRefs>
    <ds:schemaRef ds:uri="http://schemas.microsoft.com/office/2006/metadata/properties"/>
    <ds:schemaRef ds:uri="http://schemas.microsoft.com/office/infopath/2007/PartnerControls"/>
    <ds:schemaRef ds:uri="6d98caa3-a04b-455f-855d-5e2ddb66d380"/>
    <ds:schemaRef ds:uri="6905cf87-5f10-4a79-bc6b-2bc870c10919"/>
    <ds:schemaRef ds:uri="fca43f65-160d-4f48-ac67-0775a17082ea"/>
    <ds:schemaRef ds:uri="d92270aa-f5ad-4b3f-ad7c-d5f6c7855288"/>
  </ds:schemaRefs>
</ds:datastoreItem>
</file>

<file path=customXml/itemProps2.xml><?xml version="1.0" encoding="utf-8"?>
<ds:datastoreItem xmlns:ds="http://schemas.openxmlformats.org/officeDocument/2006/customXml" ds:itemID="{37C1696D-39C1-4846-BAF1-34CEDA21F9F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92270aa-f5ad-4b3f-ad7c-d5f6c7855288"/>
    <ds:schemaRef ds:uri="fca43f65-160d-4f48-ac67-0775a17082e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9D53C07C-74C8-4DD3-B7FD-3DE54C999FDE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17817</TotalTime>
  <Words>367</Words>
  <Application>Microsoft Office PowerPoint</Application>
  <PresentationFormat>Presentación en pantalla (4:3)</PresentationFormat>
  <Paragraphs>50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8" baseType="lpstr">
      <vt:lpstr>Arial</vt:lpstr>
      <vt:lpstr>Calibri</vt:lpstr>
      <vt:lpstr>Calibri Light</vt:lpstr>
      <vt:lpstr>Tw Cen MT Condensed</vt:lpstr>
      <vt:lpstr>Verdana</vt:lpstr>
      <vt:lpstr>Tema de Office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Maria Jose Bunster B.</dc:creator>
  <cp:lastModifiedBy>Alejandra Soto P.</cp:lastModifiedBy>
  <cp:revision>86</cp:revision>
  <cp:lastPrinted>2016-02-29T11:28:38Z</cp:lastPrinted>
  <dcterms:created xsi:type="dcterms:W3CDTF">2016-01-12T12:48:04Z</dcterms:created>
  <dcterms:modified xsi:type="dcterms:W3CDTF">2024-07-25T21:19:38Z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0x01010059F2299CC17E094C9574A90680048426</vt:lpwstr>
  </property>
  <property fmtid="{D5CDD505-2E9C-101B-9397-08002B2CF9AE}" pid="3" name="MediaServiceImageTags">
    <vt:lpwstr/>
  </property>
</Properties>
</file>